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3"/>
    <p:sldId id="257" r:id="rId4"/>
    <p:sldId id="258" r:id="rId5"/>
    <p:sldId id="259" r:id="rId6"/>
    <p:sldId id="260" r:id="rId7"/>
    <p:sldId id="261" r:id="rId8"/>
    <p:sldId id="262" r:id="rId9"/>
    <p:sldId id="263" r:id="rId11"/>
    <p:sldId id="265" r:id="rId12"/>
    <p:sldId id="271" r:id="rId13"/>
    <p:sldId id="267" r:id="rId14"/>
    <p:sldId id="276" r:id="rId15"/>
    <p:sldId id="269"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1" d="100"/>
          <a:sy n="81" d="100"/>
        </p:scale>
        <p:origin x="1498"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9713E-0DC3-4C96-9193-1B4A5DE34DFA}" type="datetimeFigureOut">
              <a:rPr lang="en-IN" smtClean="0"/>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9AAD1D-55E8-4AA5-B02E-57A243239BF4}"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69AAD1D-55E8-4AA5-B02E-57A243239BF4}" type="slidenum">
              <a:rPr lang="en-IN" smtClean="0"/>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EF85EFF1-EAEA-45AE-AB2C-7BD28FCE9DDC}"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EF85EFF1-EAEA-45AE-AB2C-7BD28FCE9DDC}"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EF85EFF1-EAEA-45AE-AB2C-7BD28FCE9DDC}"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EF85EFF1-EAEA-45AE-AB2C-7BD28FCE9DDC}"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EF85EFF1-EAEA-45AE-AB2C-7BD28FCE9DDC}"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EF85EFF1-EAEA-45AE-AB2C-7BD28FCE9DDC}"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5EFF1-EAEA-45AE-AB2C-7BD28FCE9DDC}"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F85EFF1-EAEA-45AE-AB2C-7BD28FCE9DDC}"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F85EFF1-EAEA-45AE-AB2C-7BD28FCE9DDC}"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EF85EFF1-EAEA-45AE-AB2C-7BD28FCE9DDC}"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EF85EFF1-EAEA-45AE-AB2C-7BD28FCE9DDC}"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5BDE4-1DA3-4ECE-81EC-FDF5D5F6D09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85EFF1-EAEA-45AE-AB2C-7BD28FCE9DDC}"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45BDE4-1DA3-4ECE-81EC-FDF5D5F6D09A}"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b="1" dirty="0">
                <a:solidFill>
                  <a:srgbClr val="0070C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br>
              <a:rPr lang="en-US" b="1" dirty="0">
                <a:solidFill>
                  <a:srgbClr val="0070C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br>
            <a:br>
              <a:rPr lang="en-US" b="1" dirty="0">
                <a:solidFill>
                  <a:srgbClr val="0070C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br>
            <a:r>
              <a:rPr lang="en-US" b="1" dirty="0">
                <a:solidFill>
                  <a:srgbClr val="0070C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LIC’s</a:t>
            </a:r>
            <a:r>
              <a:rPr lang="en-US" dirty="0">
                <a:latin typeface="Verdana" panose="020B0604030504040204" pitchFamily="34" charset="0"/>
                <a:ea typeface="Verdana" panose="020B0604030504040204" pitchFamily="34" charset="0"/>
                <a:cs typeface="Verdana" panose="020B0604030504040204" pitchFamily="34" charset="0"/>
              </a:rPr>
              <a:t>      </a:t>
            </a:r>
            <a:br>
              <a:rPr lang="en-US" dirty="0">
                <a:latin typeface="Verdana" panose="020B0604030504040204" pitchFamily="34" charset="0"/>
                <a:ea typeface="Verdana" panose="020B0604030504040204" pitchFamily="34" charset="0"/>
                <a:cs typeface="Verdana" panose="020B0604030504040204" pitchFamily="34" charset="0"/>
              </a:rPr>
            </a:br>
            <a:r>
              <a:rPr lang="en-US" dirty="0">
                <a:latin typeface="Verdana" panose="020B0604030504040204" pitchFamily="34" charset="0"/>
                <a:ea typeface="Verdana" panose="020B0604030504040204" pitchFamily="34" charset="0"/>
                <a:cs typeface="Verdana" panose="020B0604030504040204" pitchFamily="34" charset="0"/>
              </a:rPr>
              <a:t>        </a:t>
            </a:r>
            <a:r>
              <a:rPr lang="en-US" b="1" dirty="0">
                <a:solidFill>
                  <a:srgbClr val="0033CC"/>
                </a:solidFill>
                <a:latin typeface="Verdana" panose="020B0604030504040204" pitchFamily="34" charset="0"/>
                <a:ea typeface="Verdana" panose="020B0604030504040204" pitchFamily="34" charset="0"/>
                <a:cs typeface="Verdana" panose="020B0604030504040204" pitchFamily="34" charset="0"/>
              </a:rPr>
              <a:t>J E </a:t>
            </a:r>
            <a:r>
              <a:rPr lang="en-US" b="1" dirty="0" err="1">
                <a:solidFill>
                  <a:srgbClr val="0033CC"/>
                </a:solidFill>
                <a:latin typeface="Verdana" panose="020B0604030504040204" pitchFamily="34" charset="0"/>
                <a:ea typeface="Verdana" panose="020B0604030504040204" pitchFamily="34" charset="0"/>
                <a:cs typeface="Verdana" panose="020B0604030504040204" pitchFamily="34" charset="0"/>
              </a:rPr>
              <a:t>E</a:t>
            </a:r>
            <a:r>
              <a:rPr lang="en-US" b="1" dirty="0">
                <a:solidFill>
                  <a:srgbClr val="0033CC"/>
                </a:solidFill>
                <a:latin typeface="Verdana" panose="020B0604030504040204" pitchFamily="34" charset="0"/>
                <a:ea typeface="Verdana" panose="020B0604030504040204" pitchFamily="34" charset="0"/>
                <a:cs typeface="Verdana" panose="020B0604030504040204" pitchFamily="34" charset="0"/>
              </a:rPr>
              <a:t> V A N   L A B H</a:t>
            </a:r>
            <a:br>
              <a:rPr lang="en-US" b="1" dirty="0">
                <a:solidFill>
                  <a:srgbClr val="0033CC"/>
                </a:solidFill>
                <a:latin typeface="Verdana" panose="020B0604030504040204" pitchFamily="34" charset="0"/>
                <a:ea typeface="Verdana" panose="020B0604030504040204" pitchFamily="34" charset="0"/>
                <a:cs typeface="Verdana" panose="020B0604030504040204" pitchFamily="34" charset="0"/>
              </a:rPr>
            </a:br>
            <a:r>
              <a:rPr lang="en-US" b="1" dirty="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Highly suitable for all </a:t>
            </a:r>
            <a:br>
              <a:rPr lang="en-US" dirty="0">
                <a:latin typeface="Verdana" panose="020B0604030504040204" pitchFamily="34" charset="0"/>
                <a:ea typeface="Verdana" panose="020B0604030504040204" pitchFamily="34" charset="0"/>
                <a:cs typeface="Verdana" panose="020B0604030504040204" pitchFamily="34" charset="0"/>
              </a:rPr>
            </a:br>
            <a:r>
              <a:rPr lang="en-US" dirty="0">
                <a:latin typeface="Verdana" panose="020B0604030504040204" pitchFamily="34" charset="0"/>
                <a:ea typeface="Verdana" panose="020B0604030504040204" pitchFamily="34" charset="0"/>
                <a:cs typeface="Verdana" panose="020B0604030504040204" pitchFamily="34" charset="0"/>
              </a:rPr>
              <a:t>      sections of people.</a:t>
            </a:r>
            <a:br>
              <a:rPr lang="en-US" dirty="0">
                <a:latin typeface="Verdana" panose="020B0604030504040204" pitchFamily="34" charset="0"/>
                <a:ea typeface="Verdana" panose="020B0604030504040204" pitchFamily="34" charset="0"/>
                <a:cs typeface="Verdana" panose="020B0604030504040204" pitchFamily="34" charset="0"/>
              </a:rPr>
            </a:br>
            <a:br>
              <a:rPr lang="en-US" dirty="0">
                <a:latin typeface="Verdana" panose="020B0604030504040204" pitchFamily="34" charset="0"/>
                <a:ea typeface="Verdana" panose="020B0604030504040204" pitchFamily="34" charset="0"/>
                <a:cs typeface="Verdana" panose="020B0604030504040204" pitchFamily="34" charset="0"/>
              </a:rPr>
            </a:br>
            <a:r>
              <a:rPr lang="en-US" dirty="0">
                <a:latin typeface="Verdana" panose="020B0604030504040204" pitchFamily="34" charset="0"/>
                <a:ea typeface="Verdana" panose="020B0604030504040204" pitchFamily="34" charset="0"/>
                <a:cs typeface="Verdana" panose="020B0604030504040204" pitchFamily="34" charset="0"/>
              </a:rPr>
              <a:t>        It is an Endowment    	Assurance Plan,    	participating in the profits 	of the Corporation </a:t>
            </a:r>
            <a:r>
              <a:rPr lang="en-US" b="1" dirty="0">
                <a:solidFill>
                  <a:srgbClr val="0033CC"/>
                </a:solidFill>
                <a:latin typeface="Verdana" panose="020B0604030504040204" pitchFamily="34" charset="0"/>
                <a:ea typeface="Verdana" panose="020B0604030504040204" pitchFamily="34" charset="0"/>
                <a:cs typeface="Verdana" panose="020B0604030504040204" pitchFamily="34" charset="0"/>
              </a:rPr>
              <a:t>(LIC).</a:t>
            </a:r>
            <a:endParaRPr lang="en-US" b="1" dirty="0">
              <a:solidFill>
                <a:srgbClr val="0033CC"/>
              </a:solidFill>
              <a:latin typeface="Verdana" panose="020B0604030504040204" pitchFamily="34" charset="0"/>
              <a:ea typeface="Verdana" panose="020B0604030504040204" pitchFamily="34" charset="0"/>
              <a:cs typeface="Verdana" panose="020B0604030504040204" pitchFamily="34" charset="0"/>
            </a:endParaRPr>
          </a:p>
        </p:txBody>
      </p:sp>
      <p:sp>
        <p:nvSpPr>
          <p:cNvPr id="3" name="Subtitle 2"/>
          <p:cNvSpPr>
            <a:spLocks noGrp="1"/>
          </p:cNvSpPr>
          <p:nvPr>
            <p:ph type="subTitle" idx="4294967295"/>
          </p:nvPr>
        </p:nvSpPr>
        <p:spPr>
          <a:xfrm>
            <a:off x="0" y="3886200"/>
            <a:ext cx="6400800" cy="1752600"/>
          </a:xfrm>
        </p:spPr>
        <p:txBody>
          <a:bodyPr/>
          <a:lstStyle/>
          <a:p>
            <a:endParaRPr lang="en-US" dirty="0"/>
          </a:p>
          <a:p>
            <a:r>
              <a:rPr lang="en-US" dirty="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dirty="0"/>
              <a:t>Plan Parameters:</a:t>
            </a:r>
            <a:br>
              <a:rPr lang="en-US" dirty="0"/>
            </a:br>
            <a:br>
              <a:rPr lang="en-US" dirty="0"/>
            </a:br>
            <a:br>
              <a:rPr lang="en-US" dirty="0"/>
            </a:br>
            <a:br>
              <a:rPr lang="en-US" dirty="0"/>
            </a:br>
            <a:r>
              <a:rPr lang="en-US" b="1" dirty="0">
                <a:solidFill>
                  <a:srgbClr val="C00000"/>
                </a:solidFill>
              </a:rPr>
              <a:t>Minimum Age at entry:   8 years</a:t>
            </a:r>
            <a:br>
              <a:rPr lang="en-US" b="1" dirty="0">
                <a:solidFill>
                  <a:srgbClr val="C00000"/>
                </a:solidFill>
              </a:rPr>
            </a:br>
            <a:br>
              <a:rPr lang="en-US" b="1" dirty="0">
                <a:solidFill>
                  <a:srgbClr val="C00000"/>
                </a:solidFill>
              </a:rPr>
            </a:br>
            <a:r>
              <a:rPr lang="en-US" b="1" dirty="0">
                <a:solidFill>
                  <a:srgbClr val="C00000"/>
                </a:solidFill>
              </a:rPr>
              <a:t>Maximum Age at entry: 59 years</a:t>
            </a:r>
            <a:br>
              <a:rPr lang="en-US" b="1" dirty="0">
                <a:solidFill>
                  <a:srgbClr val="C00000"/>
                </a:solidFill>
              </a:rPr>
            </a:br>
            <a:br>
              <a:rPr lang="en-US" b="1" dirty="0">
                <a:solidFill>
                  <a:srgbClr val="C00000"/>
                </a:solidFill>
              </a:rPr>
            </a:br>
            <a:r>
              <a:rPr lang="en-US" b="1" dirty="0">
                <a:solidFill>
                  <a:srgbClr val="C00000"/>
                </a:solidFill>
              </a:rPr>
              <a:t>  Minimum Sum Assured :  </a:t>
            </a:r>
            <a:br>
              <a:rPr lang="en-US" b="1" dirty="0">
                <a:solidFill>
                  <a:srgbClr val="C00000"/>
                </a:solidFill>
              </a:rPr>
            </a:br>
            <a:r>
              <a:rPr lang="en-US" b="1" dirty="0">
                <a:solidFill>
                  <a:srgbClr val="C00000"/>
                </a:solidFill>
              </a:rPr>
              <a:t>Rs.2 lakhs</a:t>
            </a:r>
            <a:br>
              <a:rPr lang="en-US" b="1" dirty="0">
                <a:solidFill>
                  <a:srgbClr val="C00000"/>
                </a:solidFill>
              </a:rPr>
            </a:br>
            <a:br>
              <a:rPr lang="en-US" b="1" dirty="0">
                <a:solidFill>
                  <a:srgbClr val="C00000"/>
                </a:solidFill>
              </a:rPr>
            </a:br>
            <a:r>
              <a:rPr lang="en-US" b="1" dirty="0">
                <a:solidFill>
                  <a:srgbClr val="C00000"/>
                </a:solidFill>
              </a:rPr>
              <a:t> Maximum Sum Assured:  No limit. </a:t>
            </a:r>
            <a:br>
              <a:rPr lang="en-US" dirty="0"/>
            </a:br>
            <a:br>
              <a:rPr lang="en-US" dirty="0"/>
            </a:br>
            <a:br>
              <a:rPr lang="en-US"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u="sng" dirty="0"/>
            </a:br>
            <a:r>
              <a:rPr lang="en-US" b="1" u="sng" dirty="0">
                <a:solidFill>
                  <a:srgbClr val="0033CC"/>
                </a:solidFill>
              </a:rPr>
              <a:t>Policy Term:</a:t>
            </a:r>
            <a:br>
              <a:rPr lang="en-US" b="1" dirty="0">
                <a:solidFill>
                  <a:srgbClr val="0033CC"/>
                </a:solidFill>
              </a:rPr>
            </a:br>
            <a:r>
              <a:rPr lang="en-US" b="1" dirty="0">
                <a:solidFill>
                  <a:srgbClr val="0033CC"/>
                </a:solidFill>
              </a:rPr>
              <a:t>16 years</a:t>
            </a:r>
            <a:br>
              <a:rPr lang="en-US" b="1" dirty="0">
                <a:solidFill>
                  <a:srgbClr val="0033CC"/>
                </a:solidFill>
              </a:rPr>
            </a:br>
            <a:r>
              <a:rPr lang="en-US" b="1" dirty="0">
                <a:solidFill>
                  <a:srgbClr val="0033CC"/>
                </a:solidFill>
              </a:rPr>
              <a:t>    21 years &amp;</a:t>
            </a:r>
            <a:br>
              <a:rPr lang="en-US" b="1" dirty="0">
                <a:solidFill>
                  <a:srgbClr val="0033CC"/>
                </a:solidFill>
              </a:rPr>
            </a:br>
            <a:r>
              <a:rPr lang="en-US" b="1" dirty="0">
                <a:solidFill>
                  <a:srgbClr val="0033CC"/>
                </a:solidFill>
              </a:rPr>
              <a:t>25 years</a:t>
            </a:r>
            <a:br>
              <a:rPr lang="en-US" b="1" dirty="0">
                <a:solidFill>
                  <a:srgbClr val="0033CC"/>
                </a:solidFill>
              </a:rPr>
            </a:br>
            <a:endParaRPr lang="en-US" b="1" dirty="0">
              <a:solidFill>
                <a:srgbClr val="0033C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dirty="0"/>
              <a:t>      </a:t>
            </a:r>
            <a:r>
              <a:rPr lang="en-US" b="1" u="sng" dirty="0">
                <a:solidFill>
                  <a:srgbClr val="C00000"/>
                </a:solidFill>
              </a:rPr>
              <a:t>Premium Paying Term:</a:t>
            </a:r>
            <a:br>
              <a:rPr lang="en-US" b="1" u="sng" dirty="0">
                <a:solidFill>
                  <a:srgbClr val="C00000"/>
                </a:solidFill>
              </a:rPr>
            </a:br>
            <a:br>
              <a:rPr lang="en-US" b="1" dirty="0">
                <a:solidFill>
                  <a:srgbClr val="C00000"/>
                </a:solidFill>
              </a:rPr>
            </a:br>
            <a:r>
              <a:rPr lang="en-US" b="1" dirty="0">
                <a:solidFill>
                  <a:srgbClr val="C00000"/>
                </a:solidFill>
              </a:rPr>
              <a:t>For 16 years policy term 10 years</a:t>
            </a:r>
            <a:br>
              <a:rPr lang="en-US" b="1" dirty="0">
                <a:solidFill>
                  <a:srgbClr val="C00000"/>
                </a:solidFill>
              </a:rPr>
            </a:br>
            <a:br>
              <a:rPr lang="en-US" b="1" dirty="0">
                <a:solidFill>
                  <a:srgbClr val="C00000"/>
                </a:solidFill>
              </a:rPr>
            </a:br>
            <a:r>
              <a:rPr lang="en-US" b="1" dirty="0">
                <a:solidFill>
                  <a:srgbClr val="C00000"/>
                </a:solidFill>
              </a:rPr>
              <a:t>For 21 years policy term 15 years &amp;</a:t>
            </a:r>
            <a:br>
              <a:rPr lang="en-US" b="1" dirty="0">
                <a:solidFill>
                  <a:srgbClr val="C00000"/>
                </a:solidFill>
              </a:rPr>
            </a:br>
            <a:br>
              <a:rPr lang="en-US" b="1" dirty="0">
                <a:solidFill>
                  <a:srgbClr val="C00000"/>
                </a:solidFill>
              </a:rPr>
            </a:br>
            <a:r>
              <a:rPr lang="en-US" b="1" dirty="0">
                <a:solidFill>
                  <a:srgbClr val="C00000"/>
                </a:solidFill>
              </a:rPr>
              <a:t>For 25 years policy term 16 years.</a:t>
            </a:r>
            <a:br>
              <a:rPr lang="en-US" b="1" dirty="0">
                <a:solidFill>
                  <a:srgbClr val="C00000"/>
                </a:solidFill>
              </a:rPr>
            </a:br>
            <a:br>
              <a:rPr lang="en-US" b="1" dirty="0">
                <a:solidFill>
                  <a:srgbClr val="C00000"/>
                </a:solidFill>
              </a:rPr>
            </a:br>
            <a:r>
              <a:rPr lang="en-US" b="1" dirty="0">
                <a:solidFill>
                  <a:srgbClr val="C00000"/>
                </a:solidFill>
              </a:rPr>
              <a:t>(Contd.. in slide 5)</a:t>
            </a:r>
            <a:endParaRPr lang="en-US" b="1" dirty="0">
              <a:solidFill>
                <a:srgbClr val="C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dirty="0"/>
            </a:br>
            <a:br>
              <a:rPr lang="en-US" dirty="0"/>
            </a:br>
            <a:r>
              <a:rPr lang="en-US" dirty="0"/>
              <a:t>To explain more clearly, if you take policy term as 16 years, you need to pay premium for 10 years only.</a:t>
            </a:r>
            <a:br>
              <a:rPr lang="en-US" dirty="0"/>
            </a:br>
            <a:br>
              <a:rPr lang="en-US" dirty="0"/>
            </a:br>
            <a:r>
              <a:rPr lang="en-US" dirty="0"/>
              <a:t> Similarly for 21 years term, the premium paying term is 15 years &amp;</a:t>
            </a:r>
            <a:br>
              <a:rPr lang="en-US" dirty="0"/>
            </a:br>
            <a:br>
              <a:rPr lang="en-US" dirty="0"/>
            </a:br>
            <a:r>
              <a:rPr lang="en-US" dirty="0"/>
              <a:t>For 25 years term, the premium paying term is 16 years.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dirty="0"/>
              <a:t>Maximum maturity age is 75.</a:t>
            </a:r>
            <a:br>
              <a:rPr lang="en-US" dirty="0"/>
            </a:br>
            <a:r>
              <a:rPr lang="en-US" dirty="0"/>
              <a:t>What is it?</a:t>
            </a:r>
            <a:br>
              <a:rPr lang="en-US" dirty="0"/>
            </a:br>
            <a:r>
              <a:rPr lang="en-US" dirty="0"/>
              <a:t>That is, for age 59 (which is maximum for taking this plan),</a:t>
            </a:r>
            <a:br>
              <a:rPr lang="en-US" dirty="0"/>
            </a:br>
            <a:r>
              <a:rPr lang="en-US" dirty="0"/>
              <a:t>the policy term is 16 years only.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2800" u="sng" dirty="0"/>
            </a:br>
            <a:br>
              <a:rPr lang="en-US" sz="2800" u="sng" dirty="0"/>
            </a:br>
            <a:r>
              <a:rPr lang="en-US" sz="2800" b="1" u="sng" dirty="0">
                <a:solidFill>
                  <a:srgbClr val="0033CC"/>
                </a:solidFill>
              </a:rPr>
              <a:t>Illustration for Age 35:</a:t>
            </a:r>
            <a:br>
              <a:rPr lang="en-US" sz="2800" u="sng" dirty="0"/>
            </a:br>
            <a:r>
              <a:rPr lang="en-US" sz="2800" dirty="0"/>
              <a:t>Policy Term 16 years.</a:t>
            </a:r>
            <a:br>
              <a:rPr lang="en-US" sz="2800" dirty="0"/>
            </a:br>
            <a:r>
              <a:rPr lang="en-US" sz="2800" dirty="0"/>
              <a:t>Premium Paying Term 10 years.</a:t>
            </a:r>
            <a:br>
              <a:rPr lang="en-US" sz="2800" dirty="0"/>
            </a:br>
            <a:br>
              <a:rPr lang="en-US" sz="2800" dirty="0"/>
            </a:br>
            <a:r>
              <a:rPr lang="en-US" sz="2800" b="1" dirty="0">
                <a:solidFill>
                  <a:srgbClr val="FF0000"/>
                </a:solidFill>
              </a:rPr>
              <a:t>Sum Assured: </a:t>
            </a:r>
            <a:r>
              <a:rPr lang="en-US" sz="2800" b="1" dirty="0" err="1">
                <a:solidFill>
                  <a:srgbClr val="FF0000"/>
                </a:solidFill>
              </a:rPr>
              <a:t>Rs</a:t>
            </a:r>
            <a:r>
              <a:rPr lang="en-US" sz="2800" b="1" dirty="0">
                <a:solidFill>
                  <a:srgbClr val="FF0000"/>
                </a:solidFill>
              </a:rPr>
              <a:t> 25 lakhs</a:t>
            </a:r>
            <a:r>
              <a:rPr lang="en-US" sz="2800" dirty="0"/>
              <a:t>.</a:t>
            </a:r>
            <a:br>
              <a:rPr lang="en-US" sz="2800" dirty="0"/>
            </a:br>
            <a:br>
              <a:rPr lang="en-US" sz="2800" dirty="0"/>
            </a:br>
            <a:r>
              <a:rPr lang="en-US" sz="2800" dirty="0"/>
              <a:t>Premium:</a:t>
            </a:r>
            <a:br>
              <a:rPr lang="en-US" sz="2800" dirty="0"/>
            </a:br>
            <a:r>
              <a:rPr lang="en-US" sz="2800" dirty="0">
                <a:solidFill>
                  <a:srgbClr val="7030A0"/>
                </a:solidFill>
              </a:rPr>
              <a:t>Yearly Rs 219140</a:t>
            </a:r>
            <a:br>
              <a:rPr lang="en-US" sz="2800" dirty="0">
                <a:solidFill>
                  <a:srgbClr val="7030A0"/>
                </a:solidFill>
              </a:rPr>
            </a:br>
            <a:r>
              <a:rPr lang="en-US" sz="2800" dirty="0">
                <a:solidFill>
                  <a:srgbClr val="7030A0"/>
                </a:solidFill>
              </a:rPr>
              <a:t>Half yearly Rs 110693</a:t>
            </a:r>
            <a:br>
              <a:rPr lang="en-US" sz="2800" dirty="0">
                <a:solidFill>
                  <a:srgbClr val="7030A0"/>
                </a:solidFill>
              </a:rPr>
            </a:br>
            <a:r>
              <a:rPr lang="en-US" sz="2800" dirty="0">
                <a:solidFill>
                  <a:srgbClr val="7030A0"/>
                </a:solidFill>
              </a:rPr>
              <a:t>Quarterly Rs 55908</a:t>
            </a:r>
            <a:br>
              <a:rPr lang="en-US" sz="2800" dirty="0">
                <a:solidFill>
                  <a:srgbClr val="7030A0"/>
                </a:solidFill>
              </a:rPr>
            </a:br>
            <a:r>
              <a:rPr lang="en-US" sz="2800" dirty="0">
                <a:solidFill>
                  <a:srgbClr val="7030A0"/>
                </a:solidFill>
              </a:rPr>
              <a:t>Monthly Rs 18636</a:t>
            </a:r>
            <a:br>
              <a:rPr lang="en-US" sz="2800" dirty="0"/>
            </a:br>
            <a:br>
              <a:rPr lang="en-US" sz="2800" dirty="0"/>
            </a:br>
            <a:r>
              <a:rPr lang="en-US" sz="2800" dirty="0"/>
              <a:t>Risk free maturity lump sum after 16 years is</a:t>
            </a:r>
            <a:br>
              <a:rPr lang="en-US" sz="2800" dirty="0"/>
            </a:br>
            <a:r>
              <a:rPr lang="en-US" sz="3000" b="1" dirty="0">
                <a:solidFill>
                  <a:srgbClr val="FF0066"/>
                </a:solidFill>
              </a:rPr>
              <a:t>Rs. 41.63 lakhs.</a:t>
            </a:r>
            <a:r>
              <a:rPr lang="en-US" sz="3000" dirty="0"/>
              <a:t> </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u="sng" dirty="0"/>
            </a:br>
            <a:br>
              <a:rPr lang="en-US" u="sng" dirty="0"/>
            </a:br>
            <a:r>
              <a:rPr lang="en-US" sz="3100" b="1" u="sng" dirty="0">
                <a:solidFill>
                  <a:srgbClr val="0033CC"/>
                </a:solidFill>
              </a:rPr>
              <a:t>Illustration for Age 35:</a:t>
            </a:r>
            <a:br>
              <a:rPr lang="en-US" b="1" u="sng" dirty="0">
                <a:solidFill>
                  <a:srgbClr val="0033CC"/>
                </a:solidFill>
              </a:rPr>
            </a:br>
            <a:r>
              <a:rPr lang="en-US" sz="3100" dirty="0"/>
              <a:t>Policy Term 21 years.</a:t>
            </a:r>
            <a:br>
              <a:rPr lang="en-US" sz="3100" dirty="0"/>
            </a:br>
            <a:r>
              <a:rPr lang="en-US" sz="3100" dirty="0"/>
              <a:t>Premium Paying Term 15 years.</a:t>
            </a:r>
            <a:br>
              <a:rPr lang="en-US" sz="3100" dirty="0"/>
            </a:br>
            <a:br>
              <a:rPr lang="en-US" sz="3100" dirty="0"/>
            </a:br>
            <a:r>
              <a:rPr lang="en-US" sz="3100" b="1" dirty="0">
                <a:solidFill>
                  <a:srgbClr val="FF0000"/>
                </a:solidFill>
              </a:rPr>
              <a:t>Sum Assured: </a:t>
            </a:r>
            <a:r>
              <a:rPr lang="en-US" sz="3100" b="1" dirty="0" err="1">
                <a:solidFill>
                  <a:srgbClr val="FF0000"/>
                </a:solidFill>
              </a:rPr>
              <a:t>Rs</a:t>
            </a:r>
            <a:r>
              <a:rPr lang="en-US" sz="3100" b="1" dirty="0">
                <a:solidFill>
                  <a:srgbClr val="FF0000"/>
                </a:solidFill>
              </a:rPr>
              <a:t> 25 lakhs</a:t>
            </a:r>
            <a:r>
              <a:rPr lang="en-US" sz="3100" dirty="0"/>
              <a:t>.</a:t>
            </a:r>
            <a:br>
              <a:rPr lang="en-US" sz="3100" dirty="0"/>
            </a:br>
            <a:br>
              <a:rPr lang="en-US" sz="3100" dirty="0"/>
            </a:br>
            <a:r>
              <a:rPr lang="en-US" sz="3100" dirty="0"/>
              <a:t>Premium:</a:t>
            </a:r>
            <a:br>
              <a:rPr lang="en-US" sz="3100" dirty="0"/>
            </a:br>
            <a:r>
              <a:rPr lang="en-US" sz="3100" dirty="0"/>
              <a:t>Yearly </a:t>
            </a:r>
            <a:r>
              <a:rPr lang="en-US" sz="3100" dirty="0" err="1"/>
              <a:t>Rs</a:t>
            </a:r>
            <a:r>
              <a:rPr lang="en-US" sz="3100" dirty="0"/>
              <a:t>. 141044</a:t>
            </a:r>
            <a:br>
              <a:rPr lang="en-US" sz="3100" dirty="0"/>
            </a:br>
            <a:r>
              <a:rPr lang="en-US" sz="3100" dirty="0"/>
              <a:t>Half yearly </a:t>
            </a:r>
            <a:r>
              <a:rPr lang="en-US" sz="3100" dirty="0" err="1"/>
              <a:t>Rs</a:t>
            </a:r>
            <a:r>
              <a:rPr lang="en-US" sz="3100" dirty="0"/>
              <a:t>. 71248</a:t>
            </a:r>
            <a:br>
              <a:rPr lang="en-US" sz="3100" dirty="0"/>
            </a:br>
            <a:r>
              <a:rPr lang="en-US" sz="3100" dirty="0"/>
              <a:t>Quarterly </a:t>
            </a:r>
            <a:r>
              <a:rPr lang="en-US" sz="3100" dirty="0" err="1"/>
              <a:t>Rs</a:t>
            </a:r>
            <a:r>
              <a:rPr lang="en-US" sz="3100" dirty="0"/>
              <a:t>. 35988</a:t>
            </a:r>
            <a:br>
              <a:rPr lang="en-US" sz="3100" dirty="0"/>
            </a:br>
            <a:r>
              <a:rPr lang="en-US" sz="3100" dirty="0"/>
              <a:t>Monthly </a:t>
            </a:r>
            <a:r>
              <a:rPr lang="en-US" sz="3100" dirty="0" err="1"/>
              <a:t>Rs</a:t>
            </a:r>
            <a:r>
              <a:rPr lang="en-US" sz="3100" dirty="0"/>
              <a:t>. 11996</a:t>
            </a:r>
            <a:br>
              <a:rPr lang="en-US" sz="3100" dirty="0"/>
            </a:br>
            <a:br>
              <a:rPr lang="en-US" sz="3100" dirty="0"/>
            </a:br>
            <a:r>
              <a:rPr lang="en-US" sz="3100" dirty="0"/>
              <a:t>Risk free maturity lump sum after 21 years is</a:t>
            </a:r>
            <a:br>
              <a:rPr lang="en-US" sz="3100" dirty="0"/>
            </a:br>
            <a:r>
              <a:rPr lang="en-US" sz="3300" b="1" dirty="0">
                <a:solidFill>
                  <a:srgbClr val="FF0066"/>
                </a:solidFill>
              </a:rPr>
              <a:t>Rs. 50.60 lakhs.</a:t>
            </a:r>
            <a:r>
              <a:rPr lang="en-US" sz="3300" dirty="0"/>
              <a:t> </a:t>
            </a:r>
            <a:endParaRPr lang="en-US" sz="3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b="1" u="sng" dirty="0">
                <a:solidFill>
                  <a:srgbClr val="0033CC"/>
                </a:solidFill>
              </a:rPr>
            </a:br>
            <a:br>
              <a:rPr lang="en-US" b="1" u="sng" dirty="0">
                <a:solidFill>
                  <a:srgbClr val="0033CC"/>
                </a:solidFill>
              </a:rPr>
            </a:br>
            <a:r>
              <a:rPr lang="en-US" sz="3600" b="1" u="sng" dirty="0">
                <a:solidFill>
                  <a:srgbClr val="0033CC"/>
                </a:solidFill>
              </a:rPr>
              <a:t>Illustration for Age 35:</a:t>
            </a:r>
            <a:br>
              <a:rPr lang="en-US" sz="3600" b="1" u="sng" dirty="0">
                <a:solidFill>
                  <a:srgbClr val="0033CC"/>
                </a:solidFill>
              </a:rPr>
            </a:br>
            <a:r>
              <a:rPr lang="en-US" sz="3600" dirty="0"/>
              <a:t>Policy Term 25 years.</a:t>
            </a:r>
            <a:br>
              <a:rPr lang="en-US" sz="3600" dirty="0"/>
            </a:br>
            <a:r>
              <a:rPr lang="en-US" sz="3600" dirty="0"/>
              <a:t>Premium Paying Term 16 years.</a:t>
            </a:r>
            <a:br>
              <a:rPr lang="en-US" sz="3600" dirty="0"/>
            </a:br>
            <a:br>
              <a:rPr lang="en-US" sz="3600" dirty="0"/>
            </a:br>
            <a:r>
              <a:rPr lang="en-US" sz="3100" b="1" dirty="0">
                <a:solidFill>
                  <a:srgbClr val="FF0000"/>
                </a:solidFill>
              </a:rPr>
              <a:t>Sum Assured: </a:t>
            </a:r>
            <a:r>
              <a:rPr lang="en-US" sz="3100" b="1" dirty="0" err="1">
                <a:solidFill>
                  <a:srgbClr val="FF0000"/>
                </a:solidFill>
              </a:rPr>
              <a:t>Rs</a:t>
            </a:r>
            <a:r>
              <a:rPr lang="en-US" sz="3100" b="1" dirty="0">
                <a:solidFill>
                  <a:srgbClr val="FF0000"/>
                </a:solidFill>
              </a:rPr>
              <a:t> 25 lakhs</a:t>
            </a:r>
            <a:r>
              <a:rPr lang="en-US" sz="3100" dirty="0"/>
              <a:t>.</a:t>
            </a:r>
            <a:br>
              <a:rPr lang="en-US" sz="3100" dirty="0"/>
            </a:br>
            <a:br>
              <a:rPr lang="en-US" sz="3100" dirty="0"/>
            </a:br>
            <a:r>
              <a:rPr lang="en-US" sz="3100" b="1" dirty="0">
                <a:solidFill>
                  <a:srgbClr val="FF0066"/>
                </a:solidFill>
              </a:rPr>
              <a:t>Premium:</a:t>
            </a:r>
            <a:br>
              <a:rPr lang="en-US" sz="3100" dirty="0"/>
            </a:br>
            <a:r>
              <a:rPr lang="en-US" sz="3100" dirty="0"/>
              <a:t>Yearly </a:t>
            </a:r>
            <a:r>
              <a:rPr lang="en-US" sz="3100" dirty="0" err="1"/>
              <a:t>Rs</a:t>
            </a:r>
            <a:r>
              <a:rPr lang="en-US" sz="3100" dirty="0"/>
              <a:t>. 120180</a:t>
            </a:r>
            <a:br>
              <a:rPr lang="en-US" sz="3100" dirty="0"/>
            </a:br>
            <a:r>
              <a:rPr lang="en-US" sz="3100" dirty="0"/>
              <a:t>Half yearly </a:t>
            </a:r>
            <a:r>
              <a:rPr lang="en-US" sz="3100" dirty="0" err="1"/>
              <a:t>Rs</a:t>
            </a:r>
            <a:r>
              <a:rPr lang="en-US" sz="3100" dirty="0"/>
              <a:t>. 60709</a:t>
            </a:r>
            <a:br>
              <a:rPr lang="en-US" sz="3100" dirty="0"/>
            </a:br>
            <a:r>
              <a:rPr lang="en-US" sz="3100" dirty="0"/>
              <a:t>Quarterly Rs.30664</a:t>
            </a:r>
            <a:br>
              <a:rPr lang="en-US" sz="3100" dirty="0"/>
            </a:br>
            <a:r>
              <a:rPr lang="en-US" sz="3100" dirty="0"/>
              <a:t>Monthly </a:t>
            </a:r>
            <a:r>
              <a:rPr lang="en-US" sz="3100" dirty="0" err="1"/>
              <a:t>Rs</a:t>
            </a:r>
            <a:r>
              <a:rPr lang="en-US" sz="3100" dirty="0"/>
              <a:t>. 10221</a:t>
            </a:r>
            <a:br>
              <a:rPr lang="en-US" sz="3100" dirty="0"/>
            </a:br>
            <a:br>
              <a:rPr lang="en-US" sz="3100" dirty="0"/>
            </a:br>
            <a:r>
              <a:rPr lang="en-US" sz="3100" dirty="0"/>
              <a:t>Risk free maturity lump sum after 25 years is</a:t>
            </a:r>
            <a:br>
              <a:rPr lang="en-US" sz="3100" dirty="0"/>
            </a:br>
            <a:r>
              <a:rPr lang="en-US" sz="3300" b="1" dirty="0">
                <a:solidFill>
                  <a:srgbClr val="FF0066"/>
                </a:solidFill>
              </a:rPr>
              <a:t>Rs. 65.63 lakhs.</a:t>
            </a:r>
            <a:r>
              <a:rPr lang="en-US" sz="3300" dirty="0"/>
              <a:t> </a:t>
            </a:r>
            <a:endParaRPr lang="en-US" sz="3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dirty="0"/>
              <a:t>Premium paid every year can be claimed as deduction under Sec 80C</a:t>
            </a:r>
            <a:br>
              <a:rPr lang="en-US" dirty="0"/>
            </a:br>
            <a:r>
              <a:rPr lang="en-US" dirty="0"/>
              <a:t>and the final maturity lump </a:t>
            </a:r>
            <a:br>
              <a:rPr lang="en-US" dirty="0"/>
            </a:br>
            <a:r>
              <a:rPr lang="en-US" dirty="0"/>
              <a:t>sum is </a:t>
            </a:r>
            <a:r>
              <a:rPr lang="en-US" b="1" u="sng" dirty="0">
                <a:solidFill>
                  <a:srgbClr val="FF0066"/>
                </a:solidFill>
              </a:rPr>
              <a:t>TAX FREE </a:t>
            </a:r>
            <a:r>
              <a:rPr lang="en-US" dirty="0"/>
              <a:t>under </a:t>
            </a:r>
            <a:br>
              <a:rPr lang="en-US" dirty="0"/>
            </a:br>
            <a:r>
              <a:rPr lang="en-US" dirty="0"/>
              <a:t>Section 10 (10D) of the</a:t>
            </a:r>
            <a:br>
              <a:rPr lang="en-US" dirty="0"/>
            </a:br>
            <a:r>
              <a:rPr lang="en-US" dirty="0"/>
              <a:t>Income Tax Act.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dirty="0"/>
            </a:br>
            <a:r>
              <a:rPr lang="en-US" dirty="0"/>
              <a:t>Emergency fund from this policy,</a:t>
            </a:r>
            <a:br>
              <a:rPr lang="en-US" dirty="0"/>
            </a:br>
            <a:r>
              <a:rPr lang="en-US" dirty="0"/>
              <a:t>what is it?</a:t>
            </a:r>
            <a:br>
              <a:rPr lang="en-US" dirty="0"/>
            </a:br>
            <a:r>
              <a:rPr lang="en-US" dirty="0"/>
              <a:t>   You can take loan against this    	policy any time after paying  	minimum two full years premium for your emergency</a:t>
            </a:r>
            <a:br>
              <a:rPr lang="en-US" dirty="0"/>
            </a:br>
            <a:r>
              <a:rPr lang="en-US" dirty="0"/>
              <a:t>cash need.</a:t>
            </a:r>
            <a:br>
              <a:rPr lang="en-US" dirty="0"/>
            </a:br>
            <a:r>
              <a:rPr lang="en-US" dirty="0"/>
              <a:t>Loan will be given based on number of years premium paid.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dirty="0"/>
            </a:br>
            <a:br>
              <a:rPr lang="en-US" dirty="0"/>
            </a:br>
            <a:r>
              <a:rPr lang="en-US" dirty="0"/>
              <a:t>All </a:t>
            </a:r>
            <a:r>
              <a:rPr lang="en-US" b="1" dirty="0">
                <a:solidFill>
                  <a:srgbClr val="0033CC"/>
                </a:solidFill>
              </a:rPr>
              <a:t>LIC</a:t>
            </a:r>
            <a:r>
              <a:rPr lang="en-US" dirty="0"/>
              <a:t> Policies can be</a:t>
            </a:r>
            <a:br>
              <a:rPr lang="en-US" dirty="0"/>
            </a:br>
            <a:r>
              <a:rPr lang="en-US" dirty="0"/>
              <a:t>registered under </a:t>
            </a:r>
            <a:br>
              <a:rPr lang="en-US" dirty="0"/>
            </a:br>
            <a:r>
              <a:rPr lang="en-US" b="1" dirty="0">
                <a:solidFill>
                  <a:srgbClr val="FF0000"/>
                </a:solidFill>
              </a:rPr>
              <a:t>Married Women’s Property Act 1874.</a:t>
            </a:r>
            <a:br>
              <a:rPr lang="en-US" dirty="0"/>
            </a:br>
            <a:r>
              <a:rPr lang="en-US" dirty="0"/>
              <a:t>If registered under this Act, the maturity proceeds or survival benefits or Death Claim can NOT be attached by any Govt. Authority or  even Courts to pay to</a:t>
            </a:r>
            <a:br>
              <a:rPr lang="en-US" dirty="0"/>
            </a:br>
            <a:r>
              <a:rPr lang="en-US" dirty="0"/>
              <a:t>business creditors.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dirty="0"/>
              <a:t> </a:t>
            </a:r>
            <a:br>
              <a:rPr lang="en-US" dirty="0"/>
            </a:br>
            <a:r>
              <a:rPr lang="en-US" dirty="0"/>
              <a:t> Married Women’s Property Act 1874 (MWP Act) is very much</a:t>
            </a:r>
            <a:br>
              <a:rPr lang="en-US" dirty="0"/>
            </a:br>
            <a:r>
              <a:rPr lang="en-US" dirty="0"/>
              <a:t>popular among business enterprises like Proprietorship, Partnership and </a:t>
            </a:r>
            <a:r>
              <a:rPr lang="en-US" dirty="0" err="1"/>
              <a:t>Pvt</a:t>
            </a:r>
            <a:r>
              <a:rPr lang="en-US" dirty="0"/>
              <a:t> Ltd Companies.</a:t>
            </a:r>
            <a:br>
              <a:rPr lang="en-US" dirty="0"/>
            </a:br>
            <a:r>
              <a:rPr lang="en-US" dirty="0"/>
              <a:t>A proprietor or a partner or a Director can take LIC policy and get it registered under MWP Act.</a:t>
            </a:r>
            <a:br>
              <a:rPr lang="en-US" dirty="0"/>
            </a:br>
            <a:r>
              <a:rPr lang="en-US" dirty="0"/>
              <a:t>LIC will register this on request at the time of taking policy.</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br>
              <a:rPr lang="en-US" dirty="0"/>
            </a:br>
            <a:br>
              <a:rPr lang="en-US" dirty="0"/>
            </a:br>
            <a:br>
              <a:rPr lang="en-US" dirty="0"/>
            </a:br>
            <a:br>
              <a:rPr lang="en-US" dirty="0"/>
            </a:br>
            <a:br>
              <a:rPr lang="en-US" dirty="0"/>
            </a:br>
            <a:br>
              <a:rPr lang="en-US" dirty="0"/>
            </a:br>
            <a:r>
              <a:rPr lang="en-US" dirty="0"/>
              <a:t>     9840855579</a:t>
            </a:r>
            <a:br>
              <a:rPr lang="en-US" dirty="0"/>
            </a:br>
            <a:r>
              <a:rPr lang="en-US" dirty="0"/>
              <a:t>      raolic1960@gmail.com</a:t>
            </a:r>
            <a:br>
              <a:rPr lang="en-US" dirty="0"/>
            </a:br>
            <a:br>
              <a:rPr lang="en-US" dirty="0"/>
            </a:br>
            <a:r>
              <a:rPr lang="en-US" dirty="0"/>
              <a:t>Please call me or write back to me to know more about</a:t>
            </a:r>
            <a:br>
              <a:rPr lang="en-US" dirty="0"/>
            </a:br>
            <a:r>
              <a:rPr lang="en-US" b="1" dirty="0">
                <a:solidFill>
                  <a:srgbClr val="0033CC"/>
                </a:solidFill>
              </a:rPr>
              <a:t>J E </a:t>
            </a:r>
            <a:r>
              <a:rPr lang="en-US" b="1" dirty="0" err="1">
                <a:solidFill>
                  <a:srgbClr val="0033CC"/>
                </a:solidFill>
              </a:rPr>
              <a:t>E</a:t>
            </a:r>
            <a:r>
              <a:rPr lang="en-US" b="1" dirty="0">
                <a:solidFill>
                  <a:srgbClr val="0033CC"/>
                </a:solidFill>
              </a:rPr>
              <a:t> V A N  L A B H.</a:t>
            </a:r>
            <a:endParaRPr lang="en-US" b="1" dirty="0">
              <a:solidFill>
                <a:srgbClr val="0033CC"/>
              </a:solidFill>
            </a:endParaRPr>
          </a:p>
        </p:txBody>
      </p:sp>
      <p:pic>
        <p:nvPicPr>
          <p:cNvPr id="1026" name="Picture 2" descr="C:\Users\User\Desktop\Photo.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1000" y="13855"/>
            <a:ext cx="1258887" cy="1619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2806</Words>
  <Application>WPS Presentation</Application>
  <PresentationFormat>On-screen Show (4:3)</PresentationFormat>
  <Paragraphs>30</Paragraphs>
  <Slides>15</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Arial</vt:lpstr>
      <vt:lpstr>SimSun</vt:lpstr>
      <vt:lpstr>Wingdings</vt:lpstr>
      <vt:lpstr>Verdana</vt:lpstr>
      <vt:lpstr>Calibri</vt:lpstr>
      <vt:lpstr>Microsoft YaHei</vt:lpstr>
      <vt:lpstr>Arial Unicode MS</vt:lpstr>
      <vt:lpstr>Office Theme</vt:lpstr>
      <vt:lpstr>             LIC’s               J E E V A N   L A B H         Highly suitable for all        sections of people.          It is an Endowment    	Assurance Plan,    	participating in the profits 	of the Corporation (LIC).</vt:lpstr>
      <vt:lpstr>Plan Parameters:    Minimum Age at entry:   8 years  Maximum Age at entry: 59 years    Minimum Sum Assured :   Rs.2 lakhs   Maximum Sum Assured:  No limit.    </vt:lpstr>
      <vt:lpstr> Policy Term: 16 years     21 years &amp; 25 years </vt:lpstr>
      <vt:lpstr>      Premium Paying Term:  For 16 years policy term 10 years  For 21 years policy term 15 years &amp;  For 25 years policy term 16 years.  (Contd.. in slide 5)</vt:lpstr>
      <vt:lpstr>  To explain more clearly, if you take policy term as 16 years, you need to pay premium for 10 years only.   Similarly for 21 years term, the premium paying term is 15 years &amp;  For 25 years term, the premium paying term is 16 years.</vt:lpstr>
      <vt:lpstr>Maximum maturity age is 75. What is it? That is, for age 59 (which is maximum for taking this plan), the policy term is 16 years only.</vt:lpstr>
      <vt:lpstr>  Illustration for Age 35: Policy Term 16 years. Premium Paying Term 10 years.  Sum Assured: Rs 25 lakhs.  Premium: Yearly Rs 219140 Half yearly Rs 110693 Quarterly Rs 55908 Monthly Rs 18636  Risk free maturity lump sum after 16 years is Rs. 41.63 lakhs. </vt:lpstr>
      <vt:lpstr>  Illustration for Age 35: Policy Term 21 years. Premium Paying Term 15 years.  Sum Assured: Rs 25 lakhs.  Premium: Yearly Rs. 141044 Half yearly Rs. 71248 Quarterly Rs. 35988 Monthly Rs. 11996  Risk free maturity lump sum after 21 years is Rs. 50.60 lakhs. </vt:lpstr>
      <vt:lpstr>  Illustration for Age 35: Policy Term 25 years. Premium Paying Term 16 years.  Sum Assured: Rs 25 lakhs.  Premium: Yearly Rs. 120180 Half yearly Rs. 60709 Quarterly Rs.30664 Monthly Rs. 10221  Risk free maturity lump sum after 25 years is Rs. 65.63 lakhs. </vt:lpstr>
      <vt:lpstr>Premium paid every year can be claimed as deduction under Sec 80C and the final maturity lump  sum is TAX FREE under  Section 10 (10D) of the Income Tax Act.</vt:lpstr>
      <vt:lpstr> Emergency fund from this policy, what is it?    You can take loan against this    	policy any time after paying  	minimum two full years premium for your emergency cash need. Loan will be given based on number of years premium paid.</vt:lpstr>
      <vt:lpstr>PowerPoint 演示文稿</vt:lpstr>
      <vt:lpstr>  All LIC Policies can be registered under  Married Women’s Property Act 1874. If registered under this Act, the maturity proceeds or survival benefits or Death Claim can NOT be attached by any Govt. Authority or  even Courts to pay to business creditors.</vt:lpstr>
      <vt:lpstr>   Married Women’s Property Act 1874 (MWP Act) is very much popular among business enterprises like Proprietorship, Partnership and Pvt Ltd Companies. A proprietor or a partner or a Director can take LIC policy and get it registered under MWP Act. LIC will register this on request at the time of taking policy.</vt:lpstr>
      <vt:lpstr>           9840855579       raolic1960@gmail.com  Please call me or write back to me to know more about J E E V A N  L A B 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LIC’s  J E E V A N   L A B H Highly suitable to all  sections of people</dc:title>
  <dc:creator>User</dc:creator>
  <cp:lastModifiedBy>Srini</cp:lastModifiedBy>
  <cp:revision>26</cp:revision>
  <dcterms:created xsi:type="dcterms:W3CDTF">2020-07-11T08:35:00Z</dcterms:created>
  <dcterms:modified xsi:type="dcterms:W3CDTF">2024-06-26T13:56:42Z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B45BB424D9C64DF09968F360DF4ABD9C_12</vt:lpwstr>
  </property>
  <property fmtid="{D5CDD505-2E9C-101B-9397-08002B2CF9AE}" pid="3" name="KSOProductBuildVer">
    <vt:lpwstr>1033-12.2.0.17119</vt:lpwstr>
  </property>
</Properties>
</file>